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5" r:id="rId1"/>
  </p:sldMasterIdLst>
  <p:notesMasterIdLst>
    <p:notesMasterId r:id="rId13"/>
  </p:notesMasterIdLst>
  <p:sldIdLst>
    <p:sldId id="256" r:id="rId2"/>
    <p:sldId id="322" r:id="rId3"/>
    <p:sldId id="335" r:id="rId4"/>
    <p:sldId id="355" r:id="rId5"/>
    <p:sldId id="361" r:id="rId6"/>
    <p:sldId id="362" r:id="rId7"/>
    <p:sldId id="363" r:id="rId8"/>
    <p:sldId id="364" r:id="rId9"/>
    <p:sldId id="365" r:id="rId10"/>
    <p:sldId id="360" r:id="rId11"/>
    <p:sldId id="280"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2092"/>
    <a:srgbClr val="FF40FF"/>
    <a:srgbClr val="FFBAC8"/>
    <a:srgbClr val="4129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B87752-EEE0-A749-B7AE-DED4C383A4CB}" v="31" dt="2021-04-12T19:37:15.58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6D9F66E-5EB9-4882-86FB-DCBF35E3C3E4}" styleName="Style moyen 4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AF606853-7671-496A-8E4F-DF71F8EC918B}" styleName="Style foncé 1 - Accentuation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27F97BB-C833-4FB7-BDE5-3F7075034690}" styleName="Style à thème 2 - Accentuation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03447BB-5D67-496B-8E87-E561075AD55C}" styleName="Style foncé 1 - Accentuation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929F9F4-4A8F-4326-A1B4-22849713DDAB}" styleName="Style foncé 1 - Accentuation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Style foncé 1 - Accentuation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7CE84F3-28C3-443E-9E96-99CF82512B78}" styleName="Style foncé 1 - Accentuation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Style foncé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38"/>
    <p:restoredTop sz="94694"/>
  </p:normalViewPr>
  <p:slideViewPr>
    <p:cSldViewPr snapToGrid="0">
      <p:cViewPr varScale="1">
        <p:scale>
          <a:sx n="117" d="100"/>
          <a:sy n="117" d="100"/>
        </p:scale>
        <p:origin x="520"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ame Sidy KANE" userId="54adcc92c3836721" providerId="LiveId" clId="{AFB87752-EEE0-A749-B7AE-DED4C383A4CB}"/>
    <pc:docChg chg="undo custSel addSld delSld modSld sldOrd">
      <pc:chgData name="Birame Sidy KANE" userId="54adcc92c3836721" providerId="LiveId" clId="{AFB87752-EEE0-A749-B7AE-DED4C383A4CB}" dt="2021-04-12T19:47:56.158" v="1380" actId="1036"/>
      <pc:docMkLst>
        <pc:docMk/>
      </pc:docMkLst>
      <pc:sldChg chg="modSp mod">
        <pc:chgData name="Birame Sidy KANE" userId="54adcc92c3836721" providerId="LiveId" clId="{AFB87752-EEE0-A749-B7AE-DED4C383A4CB}" dt="2021-04-12T19:47:56.158" v="1380" actId="1036"/>
        <pc:sldMkLst>
          <pc:docMk/>
          <pc:sldMk cId="0" sldId="256"/>
        </pc:sldMkLst>
        <pc:spChg chg="mod">
          <ac:chgData name="Birame Sidy KANE" userId="54adcc92c3836721" providerId="LiveId" clId="{AFB87752-EEE0-A749-B7AE-DED4C383A4CB}" dt="2021-04-12T19:37:46.133" v="1121" actId="20577"/>
          <ac:spMkLst>
            <pc:docMk/>
            <pc:sldMk cId="0" sldId="256"/>
            <ac:spMk id="2" creationId="{00000000-0000-0000-0000-000000000000}"/>
          </ac:spMkLst>
        </pc:spChg>
        <pc:spChg chg="mod">
          <ac:chgData name="Birame Sidy KANE" userId="54adcc92c3836721" providerId="LiveId" clId="{AFB87752-EEE0-A749-B7AE-DED4C383A4CB}" dt="2021-04-12T19:47:56.158" v="1380" actId="1036"/>
          <ac:spMkLst>
            <pc:docMk/>
            <pc:sldMk cId="0" sldId="256"/>
            <ac:spMk id="6" creationId="{00000000-0000-0000-0000-000000000000}"/>
          </ac:spMkLst>
        </pc:spChg>
        <pc:spChg chg="mod">
          <ac:chgData name="Birame Sidy KANE" userId="54adcc92c3836721" providerId="LiveId" clId="{AFB87752-EEE0-A749-B7AE-DED4C383A4CB}" dt="2021-04-12T19:39:32.060" v="1198" actId="20577"/>
          <ac:spMkLst>
            <pc:docMk/>
            <pc:sldMk cId="0" sldId="256"/>
            <ac:spMk id="11" creationId="{00000000-0000-0000-0000-000000000000}"/>
          </ac:spMkLst>
        </pc:spChg>
      </pc:sldChg>
      <pc:sldChg chg="modSp mod">
        <pc:chgData name="Birame Sidy KANE" userId="54adcc92c3836721" providerId="LiveId" clId="{AFB87752-EEE0-A749-B7AE-DED4C383A4CB}" dt="2021-04-11T15:49:31.780" v="96" actId="20577"/>
        <pc:sldMkLst>
          <pc:docMk/>
          <pc:sldMk cId="1730799253" sldId="322"/>
        </pc:sldMkLst>
        <pc:spChg chg="mod">
          <ac:chgData name="Birame Sidy KANE" userId="54adcc92c3836721" providerId="LiveId" clId="{AFB87752-EEE0-A749-B7AE-DED4C383A4CB}" dt="2021-04-11T15:49:31.780" v="96" actId="20577"/>
          <ac:spMkLst>
            <pc:docMk/>
            <pc:sldMk cId="1730799253" sldId="322"/>
            <ac:spMk id="3" creationId="{00000000-0000-0000-0000-000000000000}"/>
          </ac:spMkLst>
        </pc:spChg>
      </pc:sldChg>
      <pc:sldChg chg="addSp modSp mod">
        <pc:chgData name="Birame Sidy KANE" userId="54adcc92c3836721" providerId="LiveId" clId="{AFB87752-EEE0-A749-B7AE-DED4C383A4CB}" dt="2021-04-11T15:54:22.592" v="304" actId="1076"/>
        <pc:sldMkLst>
          <pc:docMk/>
          <pc:sldMk cId="4165769396" sldId="335"/>
        </pc:sldMkLst>
        <pc:spChg chg="add mod">
          <ac:chgData name="Birame Sidy KANE" userId="54adcc92c3836721" providerId="LiveId" clId="{AFB87752-EEE0-A749-B7AE-DED4C383A4CB}" dt="2021-04-11T15:54:20.546" v="303" actId="1076"/>
          <ac:spMkLst>
            <pc:docMk/>
            <pc:sldMk cId="4165769396" sldId="335"/>
            <ac:spMk id="2" creationId="{32F064AD-74A7-9A43-9860-B306E285A203}"/>
          </ac:spMkLst>
        </pc:spChg>
        <pc:spChg chg="mod">
          <ac:chgData name="Birame Sidy KANE" userId="54adcc92c3836721" providerId="LiveId" clId="{AFB87752-EEE0-A749-B7AE-DED4C383A4CB}" dt="2021-04-11T15:54:22.592" v="304" actId="1076"/>
          <ac:spMkLst>
            <pc:docMk/>
            <pc:sldMk cId="4165769396" sldId="335"/>
            <ac:spMk id="13" creationId="{00000000-0000-0000-0000-000000000000}"/>
          </ac:spMkLst>
        </pc:spChg>
      </pc:sldChg>
      <pc:sldChg chg="modSp mod">
        <pc:chgData name="Birame Sidy KANE" userId="54adcc92c3836721" providerId="LiveId" clId="{AFB87752-EEE0-A749-B7AE-DED4C383A4CB}" dt="2021-04-11T15:59:27.413" v="344" actId="403"/>
        <pc:sldMkLst>
          <pc:docMk/>
          <pc:sldMk cId="2893200789" sldId="355"/>
        </pc:sldMkLst>
        <pc:spChg chg="mod">
          <ac:chgData name="Birame Sidy KANE" userId="54adcc92c3836721" providerId="LiveId" clId="{AFB87752-EEE0-A749-B7AE-DED4C383A4CB}" dt="2021-04-11T15:59:27.413" v="344" actId="403"/>
          <ac:spMkLst>
            <pc:docMk/>
            <pc:sldMk cId="2893200789" sldId="355"/>
            <ac:spMk id="13" creationId="{00000000-0000-0000-0000-000000000000}"/>
          </ac:spMkLst>
        </pc:spChg>
      </pc:sldChg>
      <pc:sldChg chg="del">
        <pc:chgData name="Birame Sidy KANE" userId="54adcc92c3836721" providerId="LiveId" clId="{AFB87752-EEE0-A749-B7AE-DED4C383A4CB}" dt="2021-04-11T15:57:39.514" v="327" actId="2696"/>
        <pc:sldMkLst>
          <pc:docMk/>
          <pc:sldMk cId="297462586" sldId="356"/>
        </pc:sldMkLst>
      </pc:sldChg>
      <pc:sldChg chg="del">
        <pc:chgData name="Birame Sidy KANE" userId="54adcc92c3836721" providerId="LiveId" clId="{AFB87752-EEE0-A749-B7AE-DED4C383A4CB}" dt="2021-04-11T15:57:39.514" v="327" actId="2696"/>
        <pc:sldMkLst>
          <pc:docMk/>
          <pc:sldMk cId="3957176927" sldId="357"/>
        </pc:sldMkLst>
      </pc:sldChg>
      <pc:sldChg chg="del">
        <pc:chgData name="Birame Sidy KANE" userId="54adcc92c3836721" providerId="LiveId" clId="{AFB87752-EEE0-A749-B7AE-DED4C383A4CB}" dt="2021-04-11T15:57:39.514" v="327" actId="2696"/>
        <pc:sldMkLst>
          <pc:docMk/>
          <pc:sldMk cId="2444411231" sldId="358"/>
        </pc:sldMkLst>
      </pc:sldChg>
      <pc:sldChg chg="del">
        <pc:chgData name="Birame Sidy KANE" userId="54adcc92c3836721" providerId="LiveId" clId="{AFB87752-EEE0-A749-B7AE-DED4C383A4CB}" dt="2021-04-11T15:57:39.514" v="327" actId="2696"/>
        <pc:sldMkLst>
          <pc:docMk/>
          <pc:sldMk cId="1937895727" sldId="359"/>
        </pc:sldMkLst>
      </pc:sldChg>
      <pc:sldChg chg="modSp mod">
        <pc:chgData name="Birame Sidy KANE" userId="54adcc92c3836721" providerId="LiveId" clId="{AFB87752-EEE0-A749-B7AE-DED4C383A4CB}" dt="2021-04-12T19:46:30.077" v="1362" actId="1035"/>
        <pc:sldMkLst>
          <pc:docMk/>
          <pc:sldMk cId="1260406708" sldId="360"/>
        </pc:sldMkLst>
        <pc:spChg chg="mod">
          <ac:chgData name="Birame Sidy KANE" userId="54adcc92c3836721" providerId="LiveId" clId="{AFB87752-EEE0-A749-B7AE-DED4C383A4CB}" dt="2021-04-12T19:46:30.077" v="1362" actId="1035"/>
          <ac:spMkLst>
            <pc:docMk/>
            <pc:sldMk cId="1260406708" sldId="360"/>
            <ac:spMk id="3" creationId="{83E008B5-F4FD-D44B-9551-BC91E3BE4109}"/>
          </ac:spMkLst>
        </pc:spChg>
        <pc:spChg chg="mod">
          <ac:chgData name="Birame Sidy KANE" userId="54adcc92c3836721" providerId="LiveId" clId="{AFB87752-EEE0-A749-B7AE-DED4C383A4CB}" dt="2021-04-12T19:46:26.691" v="1360" actId="1076"/>
          <ac:spMkLst>
            <pc:docMk/>
            <pc:sldMk cId="1260406708" sldId="360"/>
            <ac:spMk id="13" creationId="{00000000-0000-0000-0000-000000000000}"/>
          </ac:spMkLst>
        </pc:spChg>
      </pc:sldChg>
      <pc:sldChg chg="modSp add mod">
        <pc:chgData name="Birame Sidy KANE" userId="54adcc92c3836721" providerId="LiveId" clId="{AFB87752-EEE0-A749-B7AE-DED4C383A4CB}" dt="2021-04-11T16:01:24.525" v="361"/>
        <pc:sldMkLst>
          <pc:docMk/>
          <pc:sldMk cId="1084375847" sldId="361"/>
        </pc:sldMkLst>
        <pc:spChg chg="mod">
          <ac:chgData name="Birame Sidy KANE" userId="54adcc92c3836721" providerId="LiveId" clId="{AFB87752-EEE0-A749-B7AE-DED4C383A4CB}" dt="2021-04-11T16:01:24.525" v="361"/>
          <ac:spMkLst>
            <pc:docMk/>
            <pc:sldMk cId="1084375847" sldId="361"/>
            <ac:spMk id="13" creationId="{00000000-0000-0000-0000-000000000000}"/>
          </ac:spMkLst>
        </pc:spChg>
      </pc:sldChg>
      <pc:sldChg chg="addSp modSp add mod">
        <pc:chgData name="Birame Sidy KANE" userId="54adcc92c3836721" providerId="LiveId" clId="{AFB87752-EEE0-A749-B7AE-DED4C383A4CB}" dt="2021-04-11T16:04:55.876" v="478" actId="1076"/>
        <pc:sldMkLst>
          <pc:docMk/>
          <pc:sldMk cId="1627873044" sldId="362"/>
        </pc:sldMkLst>
        <pc:spChg chg="add mod">
          <ac:chgData name="Birame Sidy KANE" userId="54adcc92c3836721" providerId="LiveId" clId="{AFB87752-EEE0-A749-B7AE-DED4C383A4CB}" dt="2021-04-11T16:04:55.876" v="478" actId="1076"/>
          <ac:spMkLst>
            <pc:docMk/>
            <pc:sldMk cId="1627873044" sldId="362"/>
            <ac:spMk id="2" creationId="{6B18850C-6177-4B4D-9B5E-9B598663D595}"/>
          </ac:spMkLst>
        </pc:spChg>
        <pc:spChg chg="mod">
          <ac:chgData name="Birame Sidy KANE" userId="54adcc92c3836721" providerId="LiveId" clId="{AFB87752-EEE0-A749-B7AE-DED4C383A4CB}" dt="2021-04-11T16:04:48.825" v="474" actId="1076"/>
          <ac:spMkLst>
            <pc:docMk/>
            <pc:sldMk cId="1627873044" sldId="362"/>
            <ac:spMk id="13" creationId="{00000000-0000-0000-0000-000000000000}"/>
          </ac:spMkLst>
        </pc:spChg>
      </pc:sldChg>
      <pc:sldChg chg="addSp delSp modSp add mod ord">
        <pc:chgData name="Birame Sidy KANE" userId="54adcc92c3836721" providerId="LiveId" clId="{AFB87752-EEE0-A749-B7AE-DED4C383A4CB}" dt="2021-04-11T16:08:54.862" v="500" actId="20577"/>
        <pc:sldMkLst>
          <pc:docMk/>
          <pc:sldMk cId="1552671509" sldId="363"/>
        </pc:sldMkLst>
        <pc:spChg chg="add del mod">
          <ac:chgData name="Birame Sidy KANE" userId="54adcc92c3836721" providerId="LiveId" clId="{AFB87752-EEE0-A749-B7AE-DED4C383A4CB}" dt="2021-04-11T16:07:26.521" v="487"/>
          <ac:spMkLst>
            <pc:docMk/>
            <pc:sldMk cId="1552671509" sldId="363"/>
            <ac:spMk id="2" creationId="{2FC8D38F-2EB9-124D-8292-6C82A406E7DD}"/>
          </ac:spMkLst>
        </pc:spChg>
        <pc:spChg chg="mod">
          <ac:chgData name="Birame Sidy KANE" userId="54adcc92c3836721" providerId="LiveId" clId="{AFB87752-EEE0-A749-B7AE-DED4C383A4CB}" dt="2021-04-11T16:08:54.862" v="500" actId="20577"/>
          <ac:spMkLst>
            <pc:docMk/>
            <pc:sldMk cId="1552671509" sldId="363"/>
            <ac:spMk id="13" creationId="{00000000-0000-0000-0000-000000000000}"/>
          </ac:spMkLst>
        </pc:spChg>
      </pc:sldChg>
      <pc:sldChg chg="modSp add mod">
        <pc:chgData name="Birame Sidy KANE" userId="54adcc92c3836721" providerId="LiveId" clId="{AFB87752-EEE0-A749-B7AE-DED4C383A4CB}" dt="2021-04-11T16:11:32.770" v="524" actId="1076"/>
        <pc:sldMkLst>
          <pc:docMk/>
          <pc:sldMk cId="1918721682" sldId="364"/>
        </pc:sldMkLst>
        <pc:spChg chg="mod">
          <ac:chgData name="Birame Sidy KANE" userId="54adcc92c3836721" providerId="LiveId" clId="{AFB87752-EEE0-A749-B7AE-DED4C383A4CB}" dt="2021-04-11T16:11:32.770" v="524" actId="1076"/>
          <ac:spMkLst>
            <pc:docMk/>
            <pc:sldMk cId="1918721682" sldId="364"/>
            <ac:spMk id="13" creationId="{00000000-0000-0000-0000-000000000000}"/>
          </ac:spMkLst>
        </pc:spChg>
      </pc:sldChg>
      <pc:sldChg chg="addSp delSp modSp add mod">
        <pc:chgData name="Birame Sidy KANE" userId="54adcc92c3836721" providerId="LiveId" clId="{AFB87752-EEE0-A749-B7AE-DED4C383A4CB}" dt="2021-04-11T16:14:11.222" v="574" actId="20577"/>
        <pc:sldMkLst>
          <pc:docMk/>
          <pc:sldMk cId="1045462508" sldId="365"/>
        </pc:sldMkLst>
        <pc:spChg chg="add del mod">
          <ac:chgData name="Birame Sidy KANE" userId="54adcc92c3836721" providerId="LiveId" clId="{AFB87752-EEE0-A749-B7AE-DED4C383A4CB}" dt="2021-04-11T16:13:34.520" v="567"/>
          <ac:spMkLst>
            <pc:docMk/>
            <pc:sldMk cId="1045462508" sldId="365"/>
            <ac:spMk id="2" creationId="{F2812DF7-06D3-C147-8FF0-84B34A837A83}"/>
          </ac:spMkLst>
        </pc:spChg>
        <pc:spChg chg="add del mod">
          <ac:chgData name="Birame Sidy KANE" userId="54adcc92c3836721" providerId="LiveId" clId="{AFB87752-EEE0-A749-B7AE-DED4C383A4CB}" dt="2021-04-11T16:13:37.805" v="569" actId="478"/>
          <ac:spMkLst>
            <pc:docMk/>
            <pc:sldMk cId="1045462508" sldId="365"/>
            <ac:spMk id="3" creationId="{F818AA92-268E-0040-9ADF-5D065B279884}"/>
          </ac:spMkLst>
        </pc:spChg>
        <pc:spChg chg="add del mod">
          <ac:chgData name="Birame Sidy KANE" userId="54adcc92c3836721" providerId="LiveId" clId="{AFB87752-EEE0-A749-B7AE-DED4C383A4CB}" dt="2021-04-11T16:13:35.555" v="568" actId="478"/>
          <ac:spMkLst>
            <pc:docMk/>
            <pc:sldMk cId="1045462508" sldId="365"/>
            <ac:spMk id="4" creationId="{F5BB565B-7EF0-FE47-990D-99F1BB7E34E1}"/>
          </ac:spMkLst>
        </pc:spChg>
        <pc:spChg chg="mod">
          <ac:chgData name="Birame Sidy KANE" userId="54adcc92c3836721" providerId="LiveId" clId="{AFB87752-EEE0-A749-B7AE-DED4C383A4CB}" dt="2021-04-11T16:14:11.222" v="574" actId="20577"/>
          <ac:spMkLst>
            <pc:docMk/>
            <pc:sldMk cId="1045462508" sldId="365"/>
            <ac:spMk id="1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9A553B-833D-4605-B946-5751204DA0A8}" type="datetimeFigureOut">
              <a:rPr lang="fr-FR" smtClean="0"/>
              <a:t>12/04/2021</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F9FBBF-D7B0-4FD7-952E-94555FAFAB8D}" type="slidenum">
              <a:rPr lang="fr-FR" smtClean="0"/>
              <a:t>‹N°›</a:t>
            </a:fld>
            <a:endParaRPr lang="fr-FR"/>
          </a:p>
        </p:txBody>
      </p:sp>
    </p:spTree>
    <p:extLst>
      <p:ext uri="{BB962C8B-B14F-4D97-AF65-F5344CB8AC3E}">
        <p14:creationId xmlns:p14="http://schemas.microsoft.com/office/powerpoint/2010/main" val="2982543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B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3892A0-5A24-494B-B92B-EB27234111B5}" type="slidenum">
              <a:rPr lang="en-GB">
                <a:latin typeface="Calibri" panose="020F0502020204030204" pitchFamily="34" charset="0"/>
              </a:rPr>
              <a:pPr eaLnBrk="1" hangingPunct="1"/>
              <a:t>3</a:t>
            </a:fld>
            <a:endParaRPr lang="en-GB">
              <a:latin typeface="Calibri" panose="020F0502020204030204" pitchFamily="34" charset="0"/>
            </a:endParaRPr>
          </a:p>
        </p:txBody>
      </p:sp>
    </p:spTree>
    <p:extLst>
      <p:ext uri="{BB962C8B-B14F-4D97-AF65-F5344CB8AC3E}">
        <p14:creationId xmlns:p14="http://schemas.microsoft.com/office/powerpoint/2010/main" val="3283551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fr-B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3892A0-5A24-494B-B92B-EB27234111B5}" type="slidenum">
              <a:rPr lang="en-GB">
                <a:latin typeface="Calibri" panose="020F0502020204030204" pitchFamily="34" charset="0"/>
              </a:rPr>
              <a:pPr eaLnBrk="1" hangingPunct="1"/>
              <a:t>4</a:t>
            </a:fld>
            <a:endParaRPr lang="en-GB">
              <a:latin typeface="Calibri" panose="020F0502020204030204" pitchFamily="34" charset="0"/>
            </a:endParaRPr>
          </a:p>
        </p:txBody>
      </p:sp>
    </p:spTree>
    <p:extLst>
      <p:ext uri="{BB962C8B-B14F-4D97-AF65-F5344CB8AC3E}">
        <p14:creationId xmlns:p14="http://schemas.microsoft.com/office/powerpoint/2010/main" val="1245145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B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3892A0-5A24-494B-B92B-EB27234111B5}" type="slidenum">
              <a:rPr lang="en-GB">
                <a:latin typeface="Calibri" panose="020F0502020204030204" pitchFamily="34" charset="0"/>
              </a:rPr>
              <a:pPr eaLnBrk="1" hangingPunct="1"/>
              <a:t>5</a:t>
            </a:fld>
            <a:endParaRPr lang="en-GB">
              <a:latin typeface="Calibri" panose="020F0502020204030204" pitchFamily="34" charset="0"/>
            </a:endParaRPr>
          </a:p>
        </p:txBody>
      </p:sp>
    </p:spTree>
    <p:extLst>
      <p:ext uri="{BB962C8B-B14F-4D97-AF65-F5344CB8AC3E}">
        <p14:creationId xmlns:p14="http://schemas.microsoft.com/office/powerpoint/2010/main" val="3751627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fr-B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3892A0-5A24-494B-B92B-EB27234111B5}" type="slidenum">
              <a:rPr lang="en-GB">
                <a:latin typeface="Calibri" panose="020F0502020204030204" pitchFamily="34" charset="0"/>
              </a:rPr>
              <a:pPr eaLnBrk="1" hangingPunct="1"/>
              <a:t>6</a:t>
            </a:fld>
            <a:endParaRPr lang="en-GB">
              <a:latin typeface="Calibri" panose="020F0502020204030204" pitchFamily="34" charset="0"/>
            </a:endParaRPr>
          </a:p>
        </p:txBody>
      </p:sp>
    </p:spTree>
    <p:extLst>
      <p:ext uri="{BB962C8B-B14F-4D97-AF65-F5344CB8AC3E}">
        <p14:creationId xmlns:p14="http://schemas.microsoft.com/office/powerpoint/2010/main" val="1487624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fr-B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3892A0-5A24-494B-B92B-EB27234111B5}" type="slidenum">
              <a:rPr lang="en-GB">
                <a:latin typeface="Calibri" panose="020F0502020204030204" pitchFamily="34" charset="0"/>
              </a:rPr>
              <a:pPr eaLnBrk="1" hangingPunct="1"/>
              <a:t>7</a:t>
            </a:fld>
            <a:endParaRPr lang="en-GB">
              <a:latin typeface="Calibri" panose="020F0502020204030204" pitchFamily="34" charset="0"/>
            </a:endParaRPr>
          </a:p>
        </p:txBody>
      </p:sp>
    </p:spTree>
    <p:extLst>
      <p:ext uri="{BB962C8B-B14F-4D97-AF65-F5344CB8AC3E}">
        <p14:creationId xmlns:p14="http://schemas.microsoft.com/office/powerpoint/2010/main" val="2214111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B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3892A0-5A24-494B-B92B-EB27234111B5}" type="slidenum">
              <a:rPr lang="en-GB">
                <a:latin typeface="Calibri" panose="020F0502020204030204" pitchFamily="34" charset="0"/>
              </a:rPr>
              <a:pPr eaLnBrk="1" hangingPunct="1"/>
              <a:t>8</a:t>
            </a:fld>
            <a:endParaRPr lang="en-GB">
              <a:latin typeface="Calibri" panose="020F0502020204030204" pitchFamily="34" charset="0"/>
            </a:endParaRPr>
          </a:p>
        </p:txBody>
      </p:sp>
    </p:spTree>
    <p:extLst>
      <p:ext uri="{BB962C8B-B14F-4D97-AF65-F5344CB8AC3E}">
        <p14:creationId xmlns:p14="http://schemas.microsoft.com/office/powerpoint/2010/main" val="2398543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fr-B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3892A0-5A24-494B-B92B-EB27234111B5}" type="slidenum">
              <a:rPr lang="en-GB">
                <a:latin typeface="Calibri" panose="020F0502020204030204" pitchFamily="34" charset="0"/>
              </a:rPr>
              <a:pPr eaLnBrk="1" hangingPunct="1"/>
              <a:t>9</a:t>
            </a:fld>
            <a:endParaRPr lang="en-GB">
              <a:latin typeface="Calibri" panose="020F0502020204030204" pitchFamily="34" charset="0"/>
            </a:endParaRPr>
          </a:p>
        </p:txBody>
      </p:sp>
    </p:spTree>
    <p:extLst>
      <p:ext uri="{BB962C8B-B14F-4D97-AF65-F5344CB8AC3E}">
        <p14:creationId xmlns:p14="http://schemas.microsoft.com/office/powerpoint/2010/main" val="976518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B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3892A0-5A24-494B-B92B-EB27234111B5}" type="slidenum">
              <a:rPr lang="en-GB">
                <a:latin typeface="Calibri" panose="020F0502020204030204" pitchFamily="34" charset="0"/>
              </a:rPr>
              <a:pPr eaLnBrk="1" hangingPunct="1"/>
              <a:t>10</a:t>
            </a:fld>
            <a:endParaRPr lang="en-GB">
              <a:latin typeface="Calibri" panose="020F0502020204030204" pitchFamily="34" charset="0"/>
            </a:endParaRPr>
          </a:p>
        </p:txBody>
      </p:sp>
    </p:spTree>
    <p:extLst>
      <p:ext uri="{BB962C8B-B14F-4D97-AF65-F5344CB8AC3E}">
        <p14:creationId xmlns:p14="http://schemas.microsoft.com/office/powerpoint/2010/main" val="1352714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877067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2301047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3417026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2388095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4102609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28650" y="1825625"/>
            <a:ext cx="38862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29150" y="1825625"/>
            <a:ext cx="38862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1469977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896204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2860297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717365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1345333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87F875F-853A-4752-BDA7-DA8C4B35601F}" type="datetimeFigureOut">
              <a:rPr lang="fr-FR" smtClean="0"/>
              <a:pPr/>
              <a:t>12/04/2021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D1F8EB-4021-4F5B-A747-01A7E17EC722}" type="slidenum">
              <a:rPr lang="fr-FR" smtClean="0"/>
              <a:pPr/>
              <a:t>‹N°›</a:t>
            </a:fld>
            <a:endParaRPr lang="fr-FR"/>
          </a:p>
        </p:txBody>
      </p:sp>
    </p:spTree>
    <p:extLst>
      <p:ext uri="{BB962C8B-B14F-4D97-AF65-F5344CB8AC3E}">
        <p14:creationId xmlns:p14="http://schemas.microsoft.com/office/powerpoint/2010/main" val="3157872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87F875F-853A-4752-BDA7-DA8C4B35601F}" type="datetimeFigureOut">
              <a:rPr lang="fr-FR" smtClean="0"/>
              <a:pPr/>
              <a:t>12/04/2021</a:t>
            </a:fld>
            <a:endParaRPr lang="fr-FR"/>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DD1F8EB-4021-4F5B-A747-01A7E17EC722}" type="slidenum">
              <a:rPr lang="fr-FR" smtClean="0"/>
              <a:pPr/>
              <a:t>‹N°›</a:t>
            </a:fld>
            <a:endParaRPr lang="fr-FR"/>
          </a:p>
        </p:txBody>
      </p:sp>
    </p:spTree>
    <p:extLst>
      <p:ext uri="{BB962C8B-B14F-4D97-AF65-F5344CB8AC3E}">
        <p14:creationId xmlns:p14="http://schemas.microsoft.com/office/powerpoint/2010/main" val="2753286629"/>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93953" y="2330829"/>
            <a:ext cx="8449317" cy="728839"/>
          </a:xfrm>
        </p:spPr>
        <p:txBody>
          <a:bodyPr>
            <a:normAutofit fontScale="90000"/>
          </a:bodyPr>
          <a:lstStyle/>
          <a:p>
            <a:r>
              <a:rPr lang="fr-FR" sz="2000" b="1" dirty="0">
                <a:solidFill>
                  <a:schemeClr val="accent1">
                    <a:lumMod val="50000"/>
                  </a:schemeClr>
                </a:solidFill>
                <a:latin typeface="Arial Black" pitchFamily="34" charset="0"/>
              </a:rPr>
              <a:t>24</a:t>
            </a:r>
            <a:r>
              <a:rPr lang="fr-FR" sz="2000" b="1" baseline="30000" dirty="0">
                <a:solidFill>
                  <a:schemeClr val="accent1">
                    <a:lumMod val="50000"/>
                  </a:schemeClr>
                </a:solidFill>
                <a:latin typeface="Arial Black" pitchFamily="34" charset="0"/>
              </a:rPr>
              <a:t>ème</a:t>
            </a:r>
            <a:r>
              <a:rPr lang="fr-FR" sz="2000" b="1" dirty="0">
                <a:solidFill>
                  <a:schemeClr val="accent1">
                    <a:lumMod val="50000"/>
                  </a:schemeClr>
                </a:solidFill>
                <a:latin typeface="Arial Black" pitchFamily="34" charset="0"/>
              </a:rPr>
              <a:t> REUNION DU COMITE DES EXPERTS DE LA CONFERENCE DES DIRECTEURS GENERAUX DES DOUANES DE LA REGION AOC</a:t>
            </a:r>
          </a:p>
        </p:txBody>
      </p:sp>
      <p:sp>
        <p:nvSpPr>
          <p:cNvPr id="6" name="Rectangle 5"/>
          <p:cNvSpPr/>
          <p:nvPr/>
        </p:nvSpPr>
        <p:spPr>
          <a:xfrm>
            <a:off x="2468283" y="3178910"/>
            <a:ext cx="4207434" cy="369332"/>
          </a:xfrm>
          <a:prstGeom prst="rect">
            <a:avLst/>
          </a:prstGeom>
        </p:spPr>
        <p:txBody>
          <a:bodyPr wrap="none">
            <a:spAutoFit/>
          </a:bodyPr>
          <a:lstStyle/>
          <a:p>
            <a:r>
              <a:rPr lang="fr-FR" dirty="0">
                <a:latin typeface="Arial Black" pitchFamily="34" charset="0"/>
              </a:rPr>
              <a:t>Les 14 et 15 avril 2021, en ligne</a:t>
            </a:r>
          </a:p>
        </p:txBody>
      </p:sp>
      <p:sp>
        <p:nvSpPr>
          <p:cNvPr id="11" name="Rectangle 10"/>
          <p:cNvSpPr/>
          <p:nvPr/>
        </p:nvSpPr>
        <p:spPr>
          <a:xfrm>
            <a:off x="318334" y="3973789"/>
            <a:ext cx="8424936" cy="1384995"/>
          </a:xfrm>
          <a:prstGeom prst="rect">
            <a:avLst/>
          </a:prstGeom>
          <a:solidFill>
            <a:schemeClr val="accent6">
              <a:lumMod val="40000"/>
              <a:lumOff val="60000"/>
            </a:schemeClr>
          </a:solidFill>
        </p:spPr>
        <p:txBody>
          <a:bodyPr wrap="square">
            <a:spAutoFit/>
          </a:bodyPr>
          <a:lstStyle/>
          <a:p>
            <a:pPr algn="ctr"/>
            <a:r>
              <a:rPr lang="fr-FR" sz="2800" b="1" dirty="0">
                <a:solidFill>
                  <a:srgbClr val="C00000"/>
                </a:solidFill>
                <a:effectLst>
                  <a:outerShdw blurRad="38100" dist="38100" dir="2700000" algn="tl">
                    <a:srgbClr val="000000">
                      <a:alpha val="43137"/>
                    </a:srgbClr>
                  </a:outerShdw>
                </a:effectLst>
                <a:latin typeface="American Typewriter Condensed" panose="02090606020004020304" pitchFamily="18" charset="77"/>
              </a:rPr>
              <a:t>PRESENTATION DOCUMENT PORTANT MISSIONS ET FONCTIONNEMENT DES STRUCTURES REGIONALES (Exemple des BRLR AO ET AC)</a:t>
            </a:r>
          </a:p>
        </p:txBody>
      </p:sp>
      <p:sp>
        <p:nvSpPr>
          <p:cNvPr id="9" name="Rectangle 8">
            <a:extLst>
              <a:ext uri="{FF2B5EF4-FFF2-40B4-BE49-F238E27FC236}">
                <a16:creationId xmlns:a16="http://schemas.microsoft.com/office/drawing/2014/main" id="{2ECCFB34-26F1-5140-BA32-437624D27A35}"/>
              </a:ext>
            </a:extLst>
          </p:cNvPr>
          <p:cNvSpPr/>
          <p:nvPr/>
        </p:nvSpPr>
        <p:spPr>
          <a:xfrm>
            <a:off x="4147439" y="6119336"/>
            <a:ext cx="4996561" cy="738664"/>
          </a:xfrm>
          <a:prstGeom prst="rect">
            <a:avLst/>
          </a:prstGeom>
        </p:spPr>
        <p:txBody>
          <a:bodyPr wrap="none">
            <a:spAutoFit/>
          </a:bodyPr>
          <a:lstStyle/>
          <a:p>
            <a:r>
              <a:rPr lang="fr-FR" sz="1400" b="1" dirty="0">
                <a:latin typeface="Arial" panose="020B0604020202020204" pitchFamily="34" charset="0"/>
                <a:cs typeface="Arial" panose="020B0604020202020204" pitchFamily="34" charset="0"/>
              </a:rPr>
              <a:t>Présenté par Birame Sidy KANE</a:t>
            </a:r>
          </a:p>
          <a:p>
            <a:r>
              <a:rPr lang="fr-FR" sz="1400" b="1" dirty="0">
                <a:latin typeface="Arial" panose="020B0604020202020204" pitchFamily="34" charset="0"/>
                <a:cs typeface="Arial" panose="020B0604020202020204" pitchFamily="34" charset="0"/>
              </a:rPr>
              <a:t>Directeur du BRLR-AO</a:t>
            </a:r>
          </a:p>
          <a:p>
            <a:r>
              <a:rPr lang="fr-FR" sz="1400" b="1" dirty="0">
                <a:latin typeface="Arial" panose="020B0604020202020204" pitchFamily="34" charset="0"/>
                <a:cs typeface="Arial" panose="020B0604020202020204" pitchFamily="34" charset="0"/>
              </a:rPr>
              <a:t>Conseiller technique du Vice-Président de la région AOC</a:t>
            </a:r>
          </a:p>
        </p:txBody>
      </p:sp>
      <p:pic>
        <p:nvPicPr>
          <p:cNvPr id="4" name="Image 3" descr="Une image contenant texte&#10;&#10;Description générée automatiquement">
            <a:extLst>
              <a:ext uri="{FF2B5EF4-FFF2-40B4-BE49-F238E27FC236}">
                <a16:creationId xmlns:a16="http://schemas.microsoft.com/office/drawing/2014/main" id="{07077215-250F-2942-8BCA-EC508D8616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177" y="0"/>
            <a:ext cx="7369629" cy="2232147"/>
          </a:xfrm>
          <a:prstGeom prst="rect">
            <a:avLst/>
          </a:prstGeom>
        </p:spPr>
      </p:pic>
    </p:spTree>
  </p:cSld>
  <p:clrMapOvr>
    <a:masterClrMapping/>
  </p:clrMapOvr>
  <p:transition>
    <p:wheel spokes="8"/>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929492" y="94289"/>
            <a:ext cx="5285015" cy="461665"/>
          </a:xfrm>
          <a:prstGeom prst="rect">
            <a:avLst/>
          </a:prstGeom>
        </p:spPr>
        <p:txBody>
          <a:bodyPr wrap="square">
            <a:spAutoFit/>
          </a:bodyPr>
          <a:lstStyle/>
          <a:p>
            <a:r>
              <a:rPr lang="fr-FR" sz="2400" b="1" dirty="0">
                <a:solidFill>
                  <a:srgbClr val="C00000"/>
                </a:solidFill>
              </a:rPr>
              <a:t>QUELQUES REMARQUES IMPORTANTES</a:t>
            </a:r>
          </a:p>
        </p:txBody>
      </p:sp>
      <p:sp>
        <p:nvSpPr>
          <p:cNvPr id="3" name="ZoneTexte 2">
            <a:extLst>
              <a:ext uri="{FF2B5EF4-FFF2-40B4-BE49-F238E27FC236}">
                <a16:creationId xmlns:a16="http://schemas.microsoft.com/office/drawing/2014/main" id="{83E008B5-F4FD-D44B-9551-BC91E3BE4109}"/>
              </a:ext>
            </a:extLst>
          </p:cNvPr>
          <p:cNvSpPr txBox="1"/>
          <p:nvPr/>
        </p:nvSpPr>
        <p:spPr>
          <a:xfrm>
            <a:off x="315685" y="729341"/>
            <a:ext cx="8730343" cy="6161687"/>
          </a:xfrm>
          <a:prstGeom prst="rect">
            <a:avLst/>
          </a:prstGeom>
          <a:noFill/>
        </p:spPr>
        <p:txBody>
          <a:bodyPr wrap="square" rtlCol="0">
            <a:spAutoFit/>
          </a:bodyPr>
          <a:lstStyle/>
          <a:p>
            <a:pPr marL="285750" indent="-285750">
              <a:lnSpc>
                <a:spcPct val="200000"/>
              </a:lnSpc>
              <a:buFont typeface="Wingdings" pitchFamily="2" charset="2"/>
              <a:buChar char="q"/>
            </a:pPr>
            <a:r>
              <a:rPr lang="fr-FR" sz="2000" b="1" dirty="0"/>
              <a:t>22 articles au total;</a:t>
            </a:r>
          </a:p>
          <a:p>
            <a:pPr marL="285750" indent="-285750">
              <a:lnSpc>
                <a:spcPct val="200000"/>
              </a:lnSpc>
              <a:buFont typeface="Wingdings" pitchFamily="2" charset="2"/>
              <a:buChar char="q"/>
            </a:pPr>
            <a:r>
              <a:rPr lang="fr-FR" sz="2000" b="1" dirty="0"/>
              <a:t>Ceci est un modèle de document à adapter aux différentes structures régionales en fonction de leurs besoins spécifiques et de leurs contraintes;</a:t>
            </a:r>
          </a:p>
          <a:p>
            <a:pPr marL="285750" indent="-285750">
              <a:lnSpc>
                <a:spcPct val="200000"/>
              </a:lnSpc>
              <a:buFont typeface="Wingdings" pitchFamily="2" charset="2"/>
              <a:buChar char="q"/>
            </a:pPr>
            <a:r>
              <a:rPr lang="fr-FR" sz="2000" b="1" dirty="0"/>
              <a:t>Pour les CRF et le BRRC, l’accent sera mis sur leur spécialisation;</a:t>
            </a:r>
          </a:p>
          <a:p>
            <a:pPr marL="800100" lvl="1" indent="-342900">
              <a:lnSpc>
                <a:spcPct val="200000"/>
              </a:lnSpc>
              <a:buFont typeface="Wingdings" pitchFamily="2" charset="2"/>
              <a:buChar char="ü"/>
            </a:pPr>
            <a:r>
              <a:rPr lang="fr-FR" b="1" dirty="0">
                <a:highlight>
                  <a:srgbClr val="FFFF00"/>
                </a:highlight>
              </a:rPr>
              <a:t>Missions à programmer à Abidjan et à Ouagadougou, à cet effet;</a:t>
            </a:r>
          </a:p>
          <a:p>
            <a:pPr marL="285750" indent="-285750">
              <a:lnSpc>
                <a:spcPct val="200000"/>
              </a:lnSpc>
              <a:buFont typeface="Wingdings" pitchFamily="2" charset="2"/>
              <a:buChar char="q"/>
            </a:pPr>
            <a:r>
              <a:rPr lang="fr-FR" sz="2000" b="1" dirty="0"/>
              <a:t>Tous les textes seront soumis par la Vice-Présidence à l’appréciation de la conférence des DG et après adoption, portés à la connaissance de tous les acteurs;</a:t>
            </a:r>
          </a:p>
          <a:p>
            <a:pPr marL="285750" indent="-285750">
              <a:lnSpc>
                <a:spcPct val="200000"/>
              </a:lnSpc>
              <a:buFont typeface="Wingdings" pitchFamily="2" charset="2"/>
              <a:buChar char="q"/>
            </a:pPr>
            <a:r>
              <a:rPr lang="fr-FR" sz="2000" b="1" dirty="0"/>
              <a:t>Possibilité d’apporter des améliorations en fonction de l’évolution des besoins des structures régionales et de la situation de chacune d’elles.</a:t>
            </a:r>
          </a:p>
        </p:txBody>
      </p:sp>
    </p:spTree>
    <p:extLst>
      <p:ext uri="{BB962C8B-B14F-4D97-AF65-F5344CB8AC3E}">
        <p14:creationId xmlns:p14="http://schemas.microsoft.com/office/powerpoint/2010/main" val="1260406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40971" y="3964158"/>
            <a:ext cx="6248400" cy="1446550"/>
          </a:xfrm>
          <a:prstGeom prst="rect">
            <a:avLst/>
          </a:prstGeom>
        </p:spPr>
        <p:txBody>
          <a:bodyPr wrap="square">
            <a:spAutoFit/>
          </a:bodyPr>
          <a:lstStyle/>
          <a:p>
            <a:pPr algn="ctr">
              <a:defRPr/>
            </a:pPr>
            <a:r>
              <a:rPr lang="fr-BE" sz="4400" b="1" dirty="0">
                <a:latin typeface="Arial Black" pitchFamily="34" charset="0"/>
              </a:rPr>
              <a:t>MERCI DE VOTRE ATTENTION</a:t>
            </a:r>
          </a:p>
        </p:txBody>
      </p:sp>
      <p:sp>
        <p:nvSpPr>
          <p:cNvPr id="4" name="Rectangle 3">
            <a:extLst>
              <a:ext uri="{FF2B5EF4-FFF2-40B4-BE49-F238E27FC236}">
                <a16:creationId xmlns:a16="http://schemas.microsoft.com/office/drawing/2014/main" id="{6C156D22-AAE5-9349-AFAB-D56321FE1CAD}"/>
              </a:ext>
            </a:extLst>
          </p:cNvPr>
          <p:cNvSpPr/>
          <p:nvPr/>
        </p:nvSpPr>
        <p:spPr>
          <a:xfrm>
            <a:off x="859971" y="1068557"/>
            <a:ext cx="7424057" cy="1446550"/>
          </a:xfrm>
          <a:prstGeom prst="rect">
            <a:avLst/>
          </a:prstGeom>
        </p:spPr>
        <p:txBody>
          <a:bodyPr wrap="square">
            <a:spAutoFit/>
          </a:bodyPr>
          <a:lstStyle/>
          <a:p>
            <a:pPr algn="ctr">
              <a:defRPr/>
            </a:pPr>
            <a:r>
              <a:rPr lang="fr-BE" sz="4400" b="1" dirty="0">
                <a:solidFill>
                  <a:srgbClr val="C00000"/>
                </a:solidFill>
                <a:latin typeface="American Typewriter Condensed" panose="02090606020004020304" pitchFamily="18" charset="77"/>
              </a:rPr>
              <a:t>Nous restons ouverts à vos contributions et remarques</a:t>
            </a:r>
          </a:p>
        </p:txBody>
      </p:sp>
    </p:spTree>
  </p:cSld>
  <p:clrMapOvr>
    <a:masterClrMapping/>
  </p:clrMapOvr>
  <p:transition>
    <p:wheel spokes="8"/>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800" b="1" dirty="0">
                <a:solidFill>
                  <a:srgbClr val="C00000"/>
                </a:solidFill>
                <a:latin typeface="Arial Black" pitchFamily="34" charset="0"/>
              </a:rPr>
              <a:t>PLAN</a:t>
            </a:r>
          </a:p>
        </p:txBody>
      </p:sp>
      <p:sp>
        <p:nvSpPr>
          <p:cNvPr id="3" name="Espace réservé du contenu 2"/>
          <p:cNvSpPr>
            <a:spLocks noGrp="1"/>
          </p:cNvSpPr>
          <p:nvPr>
            <p:ph idx="1"/>
          </p:nvPr>
        </p:nvSpPr>
        <p:spPr>
          <a:xfrm>
            <a:off x="715736" y="1967366"/>
            <a:ext cx="7886700" cy="3907970"/>
          </a:xfrm>
        </p:spPr>
        <p:txBody>
          <a:bodyPr>
            <a:normAutofit/>
          </a:bodyPr>
          <a:lstStyle/>
          <a:p>
            <a:pPr>
              <a:spcAft>
                <a:spcPts val="600"/>
              </a:spcAft>
            </a:pPr>
            <a:r>
              <a:rPr lang="fr-FR" sz="2400" b="1" dirty="0">
                <a:latin typeface="Arial Black" pitchFamily="34" charset="0"/>
              </a:rPr>
              <a:t>PREAMBULE</a:t>
            </a:r>
          </a:p>
          <a:p>
            <a:pPr>
              <a:spcAft>
                <a:spcPts val="600"/>
              </a:spcAft>
            </a:pPr>
            <a:r>
              <a:rPr lang="fr-FR" sz="2400" b="1" dirty="0">
                <a:latin typeface="Arial Black" pitchFamily="34" charset="0"/>
              </a:rPr>
              <a:t>DE LA DENOMINATION</a:t>
            </a:r>
          </a:p>
          <a:p>
            <a:pPr>
              <a:spcAft>
                <a:spcPts val="600"/>
              </a:spcAft>
            </a:pPr>
            <a:r>
              <a:rPr lang="fr-FR" sz="2400" b="1" dirty="0">
                <a:latin typeface="Arial Black" pitchFamily="34" charset="0"/>
              </a:rPr>
              <a:t>DU MANDAT</a:t>
            </a:r>
          </a:p>
          <a:p>
            <a:pPr>
              <a:spcAft>
                <a:spcPts val="600"/>
              </a:spcAft>
            </a:pPr>
            <a:r>
              <a:rPr lang="fr-FR" sz="2400" b="1" dirty="0">
                <a:latin typeface="Arial Black" pitchFamily="34" charset="0"/>
              </a:rPr>
              <a:t>DES MEMBRES</a:t>
            </a:r>
          </a:p>
          <a:p>
            <a:pPr>
              <a:spcAft>
                <a:spcPts val="600"/>
              </a:spcAft>
            </a:pPr>
            <a:r>
              <a:rPr lang="fr-FR" sz="2400" b="1" dirty="0">
                <a:latin typeface="Arial Black" pitchFamily="34" charset="0"/>
              </a:rPr>
              <a:t>DU SIEGE </a:t>
            </a:r>
          </a:p>
          <a:p>
            <a:pPr>
              <a:spcAft>
                <a:spcPts val="600"/>
              </a:spcAft>
            </a:pPr>
            <a:r>
              <a:rPr lang="fr-FR" sz="2400" b="1" dirty="0">
                <a:latin typeface="Arial Black" pitchFamily="34" charset="0"/>
              </a:rPr>
              <a:t>DES RESSOURCES HUMAINES </a:t>
            </a:r>
          </a:p>
          <a:p>
            <a:pPr>
              <a:spcAft>
                <a:spcPts val="600"/>
              </a:spcAft>
            </a:pPr>
            <a:r>
              <a:rPr lang="fr-FR" sz="2400" b="1" dirty="0">
                <a:latin typeface="Arial Black" pitchFamily="34" charset="0"/>
              </a:rPr>
              <a:t>DES RESSOURCES FINANCIERES  </a:t>
            </a:r>
          </a:p>
        </p:txBody>
      </p:sp>
    </p:spTree>
    <p:extLst>
      <p:ext uri="{BB962C8B-B14F-4D97-AF65-F5344CB8AC3E}">
        <p14:creationId xmlns:p14="http://schemas.microsoft.com/office/powerpoint/2010/main" val="1730799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408924" y="1626298"/>
            <a:ext cx="8104188" cy="461665"/>
          </a:xfrm>
          <a:prstGeom prst="rect">
            <a:avLst/>
          </a:prstGeom>
        </p:spPr>
        <p:txBody>
          <a:bodyPr>
            <a:spAutoFit/>
          </a:bodyPr>
          <a:lstStyle/>
          <a:p>
            <a:pPr algn="ctr">
              <a:defRPr/>
            </a:pPr>
            <a:r>
              <a:rPr lang="fr-FR" sz="2400" b="1" dirty="0">
                <a:solidFill>
                  <a:srgbClr val="C00000"/>
                </a:solidFill>
                <a:latin typeface="Arial" charset="0"/>
                <a:cs typeface="Arial" charset="0"/>
              </a:rPr>
              <a:t>Nature du document juridique</a:t>
            </a:r>
          </a:p>
        </p:txBody>
      </p:sp>
      <p:sp>
        <p:nvSpPr>
          <p:cNvPr id="2" name="ZoneTexte 1">
            <a:extLst>
              <a:ext uri="{FF2B5EF4-FFF2-40B4-BE49-F238E27FC236}">
                <a16:creationId xmlns:a16="http://schemas.microsoft.com/office/drawing/2014/main" id="{32F064AD-74A7-9A43-9860-B306E285A203}"/>
              </a:ext>
            </a:extLst>
          </p:cNvPr>
          <p:cNvSpPr txBox="1"/>
          <p:nvPr/>
        </p:nvSpPr>
        <p:spPr>
          <a:xfrm>
            <a:off x="408924" y="3570515"/>
            <a:ext cx="7613847" cy="1015663"/>
          </a:xfrm>
          <a:prstGeom prst="rect">
            <a:avLst/>
          </a:prstGeom>
          <a:noFill/>
        </p:spPr>
        <p:txBody>
          <a:bodyPr wrap="square" rtlCol="0">
            <a:spAutoFit/>
          </a:bodyPr>
          <a:lstStyle/>
          <a:p>
            <a:pPr algn="ctr"/>
            <a:r>
              <a:rPr lang="fr-FR" sz="2000" b="1" i="1" dirty="0"/>
              <a:t>Décision de la conférence des Directeurs généraux des Douanes de la région AOC  portant missions et fonctionnement des structures régionales</a:t>
            </a:r>
          </a:p>
        </p:txBody>
      </p:sp>
    </p:spTree>
    <p:extLst>
      <p:ext uri="{BB962C8B-B14F-4D97-AF65-F5344CB8AC3E}">
        <p14:creationId xmlns:p14="http://schemas.microsoft.com/office/powerpoint/2010/main" val="4165769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97972" y="0"/>
            <a:ext cx="8904514" cy="6832640"/>
          </a:xfrm>
          <a:prstGeom prst="rect">
            <a:avLst/>
          </a:prstGeom>
        </p:spPr>
        <p:txBody>
          <a:bodyPr wrap="square">
            <a:spAutoFit/>
          </a:bodyPr>
          <a:lstStyle/>
          <a:p>
            <a:r>
              <a:rPr lang="fr-FR" b="1" dirty="0"/>
              <a:t>PREAMBULE</a:t>
            </a:r>
            <a:endParaRPr lang="fr-FR" dirty="0"/>
          </a:p>
          <a:p>
            <a:r>
              <a:rPr lang="fr-FR" b="1" dirty="0"/>
              <a:t> (….)</a:t>
            </a:r>
          </a:p>
          <a:p>
            <a:r>
              <a:rPr lang="fr-FR" sz="2400" b="1" u="sng" dirty="0">
                <a:solidFill>
                  <a:srgbClr val="0070C0"/>
                </a:solidFill>
                <a:latin typeface="American Typewriter Condensed" panose="02090606020004020304" pitchFamily="18" charset="77"/>
              </a:rPr>
              <a:t>CHAPITRE I</a:t>
            </a:r>
            <a:r>
              <a:rPr lang="fr-FR" sz="2400" b="1" dirty="0">
                <a:solidFill>
                  <a:srgbClr val="0070C0"/>
                </a:solidFill>
                <a:latin typeface="American Typewriter Condensed" panose="02090606020004020304" pitchFamily="18" charset="77"/>
              </a:rPr>
              <a:t> : DENOMINATION – MANDAT - MEMBRES - SIEGE  </a:t>
            </a:r>
          </a:p>
          <a:p>
            <a:r>
              <a:rPr lang="fr-FR" b="1" dirty="0"/>
              <a:t> </a:t>
            </a:r>
            <a:endParaRPr lang="fr-FR" dirty="0"/>
          </a:p>
          <a:p>
            <a:r>
              <a:rPr lang="fr-FR" b="1" dirty="0">
                <a:solidFill>
                  <a:srgbClr val="C00000"/>
                </a:solidFill>
              </a:rPr>
              <a:t>DE LA DENOMINATION</a:t>
            </a:r>
            <a:endParaRPr lang="fr-FR" dirty="0">
              <a:solidFill>
                <a:srgbClr val="C00000"/>
              </a:solidFill>
            </a:endParaRPr>
          </a:p>
          <a:p>
            <a:r>
              <a:rPr lang="fr-FR" b="1" u="sng" dirty="0"/>
              <a:t>Article 1</a:t>
            </a:r>
            <a:r>
              <a:rPr lang="fr-FR" b="1" dirty="0"/>
              <a:t> : </a:t>
            </a:r>
            <a:r>
              <a:rPr lang="fr-FR" dirty="0"/>
              <a:t>Il a été créé les Bureaux Régionaux de Liaison chargés du Renseignement pour l’Afrique Occidentale et l’Afrique Centrale et les Grands Lacs, en abrégé BRLR-AO et BRLR-AC, conformément aux protocoles d’accord signés entre l’Organisation mondiale des Douanes et les administrations des Douanes du Sénégal et du Cameroun.</a:t>
            </a:r>
          </a:p>
          <a:p>
            <a:r>
              <a:rPr lang="fr-FR" dirty="0"/>
              <a:t>A la tête de chacune de ces structures se trouve un Directeur.</a:t>
            </a:r>
          </a:p>
          <a:p>
            <a:r>
              <a:rPr lang="fr-FR" dirty="0"/>
              <a:t> </a:t>
            </a:r>
          </a:p>
          <a:p>
            <a:r>
              <a:rPr lang="fr-FR" b="1" dirty="0">
                <a:solidFill>
                  <a:srgbClr val="C00000"/>
                </a:solidFill>
              </a:rPr>
              <a:t>DU MANDAT</a:t>
            </a:r>
            <a:endParaRPr lang="fr-FR" dirty="0">
              <a:solidFill>
                <a:srgbClr val="C00000"/>
              </a:solidFill>
            </a:endParaRPr>
          </a:p>
          <a:p>
            <a:r>
              <a:rPr lang="fr-FR" b="1" u="sng" dirty="0"/>
              <a:t>ARTICLE 2</a:t>
            </a:r>
            <a:r>
              <a:rPr lang="fr-FR" dirty="0"/>
              <a:t>: Le BRLR  est un centre régional chargé de recueillir et d’analyser les données sur la fraude et de diffuser les renseignements sur les tendances, les modes opératoires, les itinéraires relatifs aux différents trafics;</a:t>
            </a:r>
          </a:p>
          <a:p>
            <a:r>
              <a:rPr lang="fr-FR" b="1" dirty="0"/>
              <a:t> </a:t>
            </a:r>
            <a:endParaRPr lang="fr-FR" dirty="0"/>
          </a:p>
          <a:p>
            <a:r>
              <a:rPr lang="fr-FR" b="1" u="sng" dirty="0"/>
              <a:t>Article 3 :</a:t>
            </a:r>
            <a:r>
              <a:rPr lang="fr-FR" dirty="0"/>
              <a:t> Le BRLR réalise ses activités conformément aux Recommandations du Conseil de Coopération Douanière (CCD), du 14 mai 2003 relatives au fonctionnement du Réseau mondial des BRLR et à la Stratégie mondiale de l’OMD en matière d’Information et de Renseignement ainsi qu’aux recommandations de la Conférence des Directeurs Généraux des Douanes </a:t>
            </a:r>
            <a:r>
              <a:rPr lang="fr-FR" i="1" dirty="0"/>
              <a:t>(DGD)</a:t>
            </a:r>
            <a:r>
              <a:rPr lang="fr-FR" dirty="0"/>
              <a:t> de la région OMD - AOC</a:t>
            </a:r>
          </a:p>
          <a:p>
            <a:r>
              <a:rPr lang="fr-FR" dirty="0"/>
              <a:t> </a:t>
            </a:r>
          </a:p>
          <a:p>
            <a:r>
              <a:rPr lang="fr-FR" b="1" u="sng" dirty="0"/>
              <a:t>ARTICL</a:t>
            </a:r>
            <a:r>
              <a:rPr lang="fr-FR" u="sng" dirty="0"/>
              <a:t>E</a:t>
            </a:r>
            <a:r>
              <a:rPr lang="fr-FR" b="1" u="sng" dirty="0"/>
              <a:t> 4</a:t>
            </a:r>
            <a:r>
              <a:rPr lang="fr-FR" dirty="0"/>
              <a:t> : les missions du BRLR sont de :</a:t>
            </a:r>
          </a:p>
          <a:p>
            <a:r>
              <a:rPr lang="fr-FR" b="1" dirty="0"/>
              <a:t> (….)</a:t>
            </a:r>
          </a:p>
        </p:txBody>
      </p:sp>
    </p:spTree>
    <p:extLst>
      <p:ext uri="{BB962C8B-B14F-4D97-AF65-F5344CB8AC3E}">
        <p14:creationId xmlns:p14="http://schemas.microsoft.com/office/powerpoint/2010/main" val="2893200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97972" y="0"/>
            <a:ext cx="9046028" cy="6555641"/>
          </a:xfrm>
          <a:prstGeom prst="rect">
            <a:avLst/>
          </a:prstGeom>
        </p:spPr>
        <p:txBody>
          <a:bodyPr wrap="square">
            <a:spAutoFit/>
          </a:bodyPr>
          <a:lstStyle/>
          <a:p>
            <a:r>
              <a:rPr lang="fr-FR" b="1" dirty="0">
                <a:solidFill>
                  <a:srgbClr val="C00000"/>
                </a:solidFill>
              </a:rPr>
              <a:t>DES MEMBRES</a:t>
            </a:r>
            <a:endParaRPr lang="fr-FR" dirty="0">
              <a:solidFill>
                <a:srgbClr val="C00000"/>
              </a:solidFill>
            </a:endParaRPr>
          </a:p>
          <a:p>
            <a:r>
              <a:rPr lang="fr-FR" b="1" u="sng" dirty="0"/>
              <a:t>Article 5</a:t>
            </a:r>
            <a:r>
              <a:rPr lang="fr-FR" b="1" dirty="0"/>
              <a:t> : </a:t>
            </a:r>
            <a:r>
              <a:rPr lang="fr-FR" dirty="0"/>
              <a:t>le BRLR-AC comprend les sept (07) pays membres suivants : </a:t>
            </a:r>
            <a:r>
              <a:rPr lang="fr-FR" b="1" dirty="0"/>
              <a:t> (….)</a:t>
            </a:r>
            <a:r>
              <a:rPr lang="fr-FR" dirty="0"/>
              <a:t>. </a:t>
            </a:r>
          </a:p>
          <a:p>
            <a:r>
              <a:rPr lang="fr-FR" dirty="0"/>
              <a:t>Le BRLR-AO comprend les seize (16) pays suivants : </a:t>
            </a:r>
            <a:r>
              <a:rPr lang="fr-FR" b="1" dirty="0"/>
              <a:t>(….)</a:t>
            </a:r>
            <a:endParaRPr lang="fr-FR" dirty="0"/>
          </a:p>
          <a:p>
            <a:r>
              <a:rPr lang="fr-FR" dirty="0"/>
              <a:t>Ces listes pourront évoluer en fonction de l’adhésion des autres pays de la région à l’Organisation Mondiale des Douanes.</a:t>
            </a:r>
          </a:p>
          <a:p>
            <a:r>
              <a:rPr lang="fr-FR" dirty="0"/>
              <a:t> </a:t>
            </a:r>
          </a:p>
          <a:p>
            <a:r>
              <a:rPr lang="fr-FR" b="1" dirty="0">
                <a:solidFill>
                  <a:srgbClr val="C00000"/>
                </a:solidFill>
              </a:rPr>
              <a:t>DU SIEGE </a:t>
            </a:r>
            <a:endParaRPr lang="fr-FR" dirty="0">
              <a:solidFill>
                <a:srgbClr val="C00000"/>
              </a:solidFill>
            </a:endParaRPr>
          </a:p>
          <a:p>
            <a:r>
              <a:rPr lang="fr-FR" b="1" u="sng" dirty="0"/>
              <a:t>Article 6 :</a:t>
            </a:r>
            <a:r>
              <a:rPr lang="fr-FR" dirty="0"/>
              <a:t> Le siège du BRLR-AC est établi à Douala, au Cameroun et est logé dans les services de l’administration des douanes.</a:t>
            </a:r>
          </a:p>
          <a:p>
            <a:r>
              <a:rPr lang="fr-FR" dirty="0"/>
              <a:t>Le siège du BRLR-AO est établi à Dakar, au Sénégal et est logé dans les services de l’administration des douanes du Sénégal.</a:t>
            </a:r>
          </a:p>
          <a:p>
            <a:r>
              <a:rPr lang="fr-FR" dirty="0"/>
              <a:t> </a:t>
            </a:r>
          </a:p>
          <a:p>
            <a:r>
              <a:rPr lang="fr-FR" b="1" u="sng" dirty="0"/>
              <a:t>ARTICLE</a:t>
            </a:r>
            <a:r>
              <a:rPr lang="fr-FR" u="sng" dirty="0"/>
              <a:t> </a:t>
            </a:r>
            <a:r>
              <a:rPr lang="fr-FR" b="1" u="sng" dirty="0"/>
              <a:t>7</a:t>
            </a:r>
            <a:r>
              <a:rPr lang="fr-FR" b="1" dirty="0"/>
              <a:t> </a:t>
            </a:r>
            <a:r>
              <a:rPr lang="fr-FR" dirty="0"/>
              <a:t>: Les deux BRLR utilisent le logo que l’OMD met à leur disposition.</a:t>
            </a:r>
          </a:p>
          <a:p>
            <a:endParaRPr lang="fr-FR" dirty="0"/>
          </a:p>
          <a:p>
            <a:r>
              <a:rPr lang="fr-FR" sz="2400" b="1" u="sng" dirty="0">
                <a:solidFill>
                  <a:srgbClr val="0070C0"/>
                </a:solidFill>
                <a:latin typeface="American Typewriter Condensed" panose="02090606020004020304" pitchFamily="18" charset="77"/>
              </a:rPr>
              <a:t>CHAPITRE II : FONCTIONNEMENT</a:t>
            </a:r>
          </a:p>
          <a:p>
            <a:endParaRPr lang="fr-FR" dirty="0"/>
          </a:p>
          <a:p>
            <a:r>
              <a:rPr lang="fr-FR" b="1" u="sng" dirty="0"/>
              <a:t>Article 8 :</a:t>
            </a:r>
            <a:r>
              <a:rPr lang="fr-FR" dirty="0"/>
              <a:t> chaque BRLR est placé sous la coordination de la Vice-présidence en collaboration avec le Secrétariat de l’OMD. La Direction Générale des Douanes du pays hôte en assure l’appui au fonctionnement.</a:t>
            </a:r>
          </a:p>
          <a:p>
            <a:r>
              <a:rPr lang="fr-FR" dirty="0"/>
              <a:t> </a:t>
            </a:r>
          </a:p>
          <a:p>
            <a:r>
              <a:rPr lang="fr-FR" b="1" u="sng" dirty="0"/>
              <a:t>ARTICLE 9</a:t>
            </a:r>
            <a:r>
              <a:rPr lang="fr-FR" b="1" dirty="0"/>
              <a:t> : </a:t>
            </a:r>
            <a:r>
              <a:rPr lang="fr-FR" dirty="0"/>
              <a:t>le BRLR exécute ses tâches conformément aux recommandations du Conseil de Coopération douanière relative au fonctionnement du réseau mondial des BRLR et à la stratégie mondiale de l’OMD en matière d’information et de renseignement.</a:t>
            </a:r>
          </a:p>
        </p:txBody>
      </p:sp>
    </p:spTree>
    <p:extLst>
      <p:ext uri="{BB962C8B-B14F-4D97-AF65-F5344CB8AC3E}">
        <p14:creationId xmlns:p14="http://schemas.microsoft.com/office/powerpoint/2010/main" val="1084375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80307" y="445323"/>
            <a:ext cx="8583385" cy="4247317"/>
          </a:xfrm>
          <a:prstGeom prst="rect">
            <a:avLst/>
          </a:prstGeom>
        </p:spPr>
        <p:txBody>
          <a:bodyPr wrap="square">
            <a:spAutoFit/>
          </a:bodyPr>
          <a:lstStyle/>
          <a:p>
            <a:r>
              <a:rPr lang="fr-FR" b="1" u="sng" dirty="0"/>
              <a:t>ARTICLE</a:t>
            </a:r>
            <a:r>
              <a:rPr lang="fr-FR" u="sng" dirty="0"/>
              <a:t> </a:t>
            </a:r>
            <a:r>
              <a:rPr lang="fr-FR" b="1" u="sng" dirty="0"/>
              <a:t>10</a:t>
            </a:r>
            <a:r>
              <a:rPr lang="fr-FR" b="1" dirty="0"/>
              <a:t> </a:t>
            </a:r>
            <a:r>
              <a:rPr lang="fr-FR" dirty="0"/>
              <a:t>: le BRLR utilise les applications de l’OMD telles que le réseau douanier de lutte contre la fraude (CEN) et ses applications comme outil principal pour accomplir ses activités. </a:t>
            </a:r>
          </a:p>
          <a:p>
            <a:r>
              <a:rPr lang="fr-FR" dirty="0"/>
              <a:t> </a:t>
            </a:r>
          </a:p>
          <a:p>
            <a:r>
              <a:rPr lang="fr-FR" b="1" dirty="0">
                <a:solidFill>
                  <a:srgbClr val="C00000"/>
                </a:solidFill>
              </a:rPr>
              <a:t>DES RESSOURCES HUMAINES </a:t>
            </a:r>
          </a:p>
          <a:p>
            <a:r>
              <a:rPr lang="fr-FR" b="1" u="sng" dirty="0"/>
              <a:t>Article 11 :</a:t>
            </a:r>
            <a:r>
              <a:rPr lang="fr-FR" dirty="0"/>
              <a:t> le Directeur du BRLR est un fonctionnaire de l’administration des douanes du pays hôte. </a:t>
            </a:r>
            <a:r>
              <a:rPr lang="fr-FR" dirty="0">
                <a:highlight>
                  <a:srgbClr val="FFFF00"/>
                </a:highlight>
              </a:rPr>
              <a:t>Il est désigné par son administration qui le notifie à la Vice-Présidence de la région et au Secrétariat de l’OMD</a:t>
            </a:r>
            <a:r>
              <a:rPr lang="fr-FR" dirty="0"/>
              <a:t>.</a:t>
            </a:r>
          </a:p>
          <a:p>
            <a:r>
              <a:rPr lang="fr-FR" dirty="0"/>
              <a:t> </a:t>
            </a:r>
          </a:p>
          <a:p>
            <a:r>
              <a:rPr lang="fr-FR" b="1" u="sng" dirty="0"/>
              <a:t>ARTICLE 12</a:t>
            </a:r>
            <a:r>
              <a:rPr lang="fr-FR" dirty="0"/>
              <a:t> : le Directeur du BRLR </a:t>
            </a:r>
            <a:r>
              <a:rPr lang="fr-FR" dirty="0">
                <a:highlight>
                  <a:srgbClr val="FFFF00"/>
                </a:highlight>
              </a:rPr>
              <a:t>peut aussi être choisis parmi plusieurs cadres de l’administration hôte lorsque cette dernière le désire</a:t>
            </a:r>
            <a:r>
              <a:rPr lang="fr-FR" dirty="0"/>
              <a:t>. Dans ce cas, les candidatures enregistrées sont soumises à la Vice-Présidence qui organise les modalités de désignation. Le candidat élu est alors confirmé par une décision du Vice-président qui en fait notification à l’OMD et aux autres administrations membres.</a:t>
            </a:r>
          </a:p>
          <a:p>
            <a:r>
              <a:rPr lang="fr-FR" dirty="0"/>
              <a:t> </a:t>
            </a:r>
          </a:p>
        </p:txBody>
      </p:sp>
      <p:sp>
        <p:nvSpPr>
          <p:cNvPr id="2" name="ZoneTexte 1">
            <a:extLst>
              <a:ext uri="{FF2B5EF4-FFF2-40B4-BE49-F238E27FC236}">
                <a16:creationId xmlns:a16="http://schemas.microsoft.com/office/drawing/2014/main" id="{6B18850C-6177-4B4D-9B5E-9B598663D595}"/>
              </a:ext>
            </a:extLst>
          </p:cNvPr>
          <p:cNvSpPr txBox="1"/>
          <p:nvPr/>
        </p:nvSpPr>
        <p:spPr>
          <a:xfrm>
            <a:off x="395263" y="5080662"/>
            <a:ext cx="8106481" cy="1200329"/>
          </a:xfrm>
          <a:prstGeom prst="rect">
            <a:avLst/>
          </a:prstGeom>
          <a:noFill/>
        </p:spPr>
        <p:txBody>
          <a:bodyPr wrap="square" rtlCol="0">
            <a:spAutoFit/>
          </a:bodyPr>
          <a:lstStyle/>
          <a:p>
            <a:pPr algn="ctr"/>
            <a:r>
              <a:rPr lang="fr-FR" sz="2400" b="1" i="1" u="sng" dirty="0">
                <a:solidFill>
                  <a:srgbClr val="FF0000"/>
                </a:solidFill>
              </a:rPr>
              <a:t>NB</a:t>
            </a:r>
            <a:r>
              <a:rPr lang="fr-FR" sz="2400" b="1" i="1" dirty="0"/>
              <a:t> : </a:t>
            </a:r>
            <a:r>
              <a:rPr lang="fr-FR" sz="2400" b="1" i="1" dirty="0">
                <a:highlight>
                  <a:srgbClr val="FFFF00"/>
                </a:highlight>
              </a:rPr>
              <a:t>troisième possibilité </a:t>
            </a:r>
            <a:r>
              <a:rPr lang="fr-FR" sz="2400" b="1" i="1" dirty="0"/>
              <a:t>: le Directeur est choisi dans les mêmes conditions que le BRRC, parmi les cadres des administrations membres de la région du BRLR.</a:t>
            </a:r>
            <a:endParaRPr lang="fr-FR" sz="2400" i="1" dirty="0"/>
          </a:p>
        </p:txBody>
      </p:sp>
    </p:spTree>
    <p:extLst>
      <p:ext uri="{BB962C8B-B14F-4D97-AF65-F5344CB8AC3E}">
        <p14:creationId xmlns:p14="http://schemas.microsoft.com/office/powerpoint/2010/main" val="1627873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97972" y="0"/>
            <a:ext cx="8893628" cy="6740307"/>
          </a:xfrm>
          <a:prstGeom prst="rect">
            <a:avLst/>
          </a:prstGeom>
        </p:spPr>
        <p:txBody>
          <a:bodyPr wrap="square">
            <a:spAutoFit/>
          </a:bodyPr>
          <a:lstStyle/>
          <a:p>
            <a:r>
              <a:rPr lang="fr-FR" b="1" u="sng" dirty="0"/>
              <a:t>Article 13 :</a:t>
            </a:r>
            <a:endParaRPr lang="fr-FR" dirty="0"/>
          </a:p>
          <a:p>
            <a:pPr marL="285750" lvl="0" indent="-285750">
              <a:buFont typeface="Wingdings" pitchFamily="2" charset="2"/>
              <a:buChar char="q"/>
            </a:pPr>
            <a:r>
              <a:rPr lang="fr-FR" dirty="0" err="1"/>
              <a:t>Ie</a:t>
            </a:r>
            <a:r>
              <a:rPr lang="fr-FR" dirty="0"/>
              <a:t> Directeur du BRLR est assisté d’Attachés Techniques envoyés par les pays membres, y compris le pays hôte.</a:t>
            </a:r>
          </a:p>
          <a:p>
            <a:pPr marL="285750" lvl="0" indent="-285750">
              <a:buFont typeface="Wingdings" pitchFamily="2" charset="2"/>
              <a:buChar char="q"/>
            </a:pPr>
            <a:r>
              <a:rPr lang="fr-FR" dirty="0"/>
              <a:t>Le statut de ces Attachés Techniques est régi par l’accord de siège signé entre la Vice-Présidence de la région et le pays hôte du BRLR.</a:t>
            </a:r>
          </a:p>
          <a:p>
            <a:pPr marL="285750" lvl="0" indent="-285750">
              <a:buFont typeface="Wingdings" pitchFamily="2" charset="2"/>
              <a:buChar char="q"/>
            </a:pPr>
            <a:r>
              <a:rPr lang="fr-FR" dirty="0"/>
              <a:t>les fonctionnaires détachés des pays membres sont gérés selon le régime de leur propre administration;</a:t>
            </a:r>
          </a:p>
          <a:p>
            <a:pPr marL="285750" lvl="0" indent="-285750">
              <a:buFont typeface="Wingdings" pitchFamily="2" charset="2"/>
              <a:buChar char="q"/>
            </a:pPr>
            <a:r>
              <a:rPr lang="fr-FR" dirty="0"/>
              <a:t>Etant donné qu’ils sont désignés par leurs administrations d’origine, qui les prennent en charge, ils peuvent mettre leur expertise à la disposition de ces dernières, en cas de besoin ;</a:t>
            </a:r>
          </a:p>
          <a:p>
            <a:pPr marL="285750" lvl="0" indent="-285750">
              <a:buFont typeface="Wingdings" pitchFamily="2" charset="2"/>
              <a:buChar char="q"/>
            </a:pPr>
            <a:r>
              <a:rPr lang="fr-FR" dirty="0"/>
              <a:t>Le BRLR fonctionne également avec du personnel douanier fourni par l’administration du pays hôte ainsi que le personnel non douanier recruté par le Directeur du BRLR. Le personnel douanier est placé sous l’autorité du Directeur du BRLR mais conserve son statut d’agents de ladite Administration.</a:t>
            </a:r>
          </a:p>
          <a:p>
            <a:r>
              <a:rPr lang="fr-FR" dirty="0"/>
              <a:t> </a:t>
            </a:r>
          </a:p>
          <a:p>
            <a:r>
              <a:rPr lang="fr-FR" b="1" u="sng" dirty="0"/>
              <a:t>Article 14 :</a:t>
            </a:r>
            <a:r>
              <a:rPr lang="fr-FR" dirty="0"/>
              <a:t> </a:t>
            </a:r>
          </a:p>
          <a:p>
            <a:r>
              <a:rPr lang="fr-FR" dirty="0"/>
              <a:t>Les Correspondants Nationaux (CN) sont désignés au sein des administrations membres par les Directeurs Généraux des Douanes.</a:t>
            </a:r>
          </a:p>
          <a:p>
            <a:r>
              <a:rPr lang="fr-FR" dirty="0"/>
              <a:t> </a:t>
            </a:r>
          </a:p>
          <a:p>
            <a:r>
              <a:rPr lang="fr-FR" b="1" u="sng" dirty="0"/>
              <a:t>Article 15 :</a:t>
            </a:r>
            <a:r>
              <a:rPr lang="fr-FR" dirty="0"/>
              <a:t> les taches du CN sont  : </a:t>
            </a:r>
            <a:r>
              <a:rPr lang="fr-FR" b="1" dirty="0"/>
              <a:t>(…)</a:t>
            </a:r>
            <a:endParaRPr lang="fr-FR" dirty="0"/>
          </a:p>
          <a:p>
            <a:endParaRPr lang="fr-FR" dirty="0"/>
          </a:p>
          <a:p>
            <a:r>
              <a:rPr lang="fr-FR" b="1" u="sng" dirty="0"/>
              <a:t>Article 16</a:t>
            </a:r>
            <a:r>
              <a:rPr lang="fr-FR" b="1" dirty="0"/>
              <a:t> :   </a:t>
            </a:r>
            <a:r>
              <a:rPr lang="fr-FR" dirty="0"/>
              <a:t>les administrations membres désignent parmi les agents douaniers, les utilisateurs du CEN et les Correspondants Locaux qui doivent travailler en collaboration avec le CN.</a:t>
            </a:r>
          </a:p>
        </p:txBody>
      </p:sp>
    </p:spTree>
    <p:extLst>
      <p:ext uri="{BB962C8B-B14F-4D97-AF65-F5344CB8AC3E}">
        <p14:creationId xmlns:p14="http://schemas.microsoft.com/office/powerpoint/2010/main" val="1552671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25186" y="335845"/>
            <a:ext cx="8893628" cy="6186309"/>
          </a:xfrm>
          <a:prstGeom prst="rect">
            <a:avLst/>
          </a:prstGeom>
        </p:spPr>
        <p:txBody>
          <a:bodyPr wrap="square">
            <a:spAutoFit/>
          </a:bodyPr>
          <a:lstStyle/>
          <a:p>
            <a:r>
              <a:rPr lang="fr-FR" b="1" dirty="0">
                <a:solidFill>
                  <a:srgbClr val="C00000"/>
                </a:solidFill>
              </a:rPr>
              <a:t>DES RESSOURCES FINANCIERES </a:t>
            </a:r>
          </a:p>
          <a:p>
            <a:r>
              <a:rPr lang="fr-FR" dirty="0"/>
              <a:t> </a:t>
            </a:r>
          </a:p>
          <a:p>
            <a:r>
              <a:rPr lang="fr-FR" b="1" u="sng" dirty="0"/>
              <a:t>Article 17 :</a:t>
            </a:r>
            <a:r>
              <a:rPr lang="fr-FR" dirty="0"/>
              <a:t> Les ressources financières du BRLR proviennent du fonds régional ainsi que de l’administration du pays hôte.</a:t>
            </a:r>
          </a:p>
          <a:p>
            <a:r>
              <a:rPr lang="fr-FR" dirty="0"/>
              <a:t>L’utilisation des ressources du fonds régional obéi aux règles et procédures fixées par la Conférence des Directeurs généraux de la région.</a:t>
            </a:r>
          </a:p>
          <a:p>
            <a:r>
              <a:rPr lang="fr-FR" dirty="0"/>
              <a:t> </a:t>
            </a:r>
          </a:p>
          <a:p>
            <a:r>
              <a:rPr lang="fr-FR" b="1" u="sng" dirty="0"/>
              <a:t>Article 18:</a:t>
            </a:r>
            <a:endParaRPr lang="fr-FR" dirty="0"/>
          </a:p>
          <a:p>
            <a:pPr marL="285750" indent="-285750">
              <a:buFont typeface="Wingdings" pitchFamily="2" charset="2"/>
              <a:buChar char="Ø"/>
            </a:pPr>
            <a:r>
              <a:rPr lang="fr-FR" dirty="0"/>
              <a:t>Les fonctionnaires détachés sont pris en charge par leurs administrations d’origine. Toutefois, </a:t>
            </a:r>
            <a:r>
              <a:rPr lang="fr-FR" u="sng" dirty="0"/>
              <a:t>ils bénéficient d’une prime d’expatriation octroyée par la région OMD - AOC</a:t>
            </a:r>
            <a:r>
              <a:rPr lang="fr-FR" dirty="0"/>
              <a:t>, selon les standards des fonctionnaires expatriés à l’OMD;</a:t>
            </a:r>
          </a:p>
          <a:p>
            <a:pPr marL="285750" indent="-285750">
              <a:buFont typeface="Wingdings" pitchFamily="2" charset="2"/>
              <a:buChar char="Ø"/>
            </a:pPr>
            <a:r>
              <a:rPr lang="fr-FR" dirty="0"/>
              <a:t>Les fonctionnaires détachés par le pays hôte et mis à la disposition du BRLR sont pris en charge par l’Administration douanière du pays hôte. </a:t>
            </a:r>
            <a:r>
              <a:rPr lang="fr-FR" u="sng" dirty="0"/>
              <a:t>Toutefois, ils bénéficient d’une prime octroyée par la région OMD - AOC, différente de celle des fonctionnaires expatriés;</a:t>
            </a:r>
          </a:p>
          <a:p>
            <a:pPr marL="285750" indent="-285750">
              <a:buFont typeface="Wingdings" pitchFamily="2" charset="2"/>
              <a:buChar char="Ø"/>
            </a:pPr>
            <a:r>
              <a:rPr lang="fr-FR" dirty="0"/>
              <a:t>Les fonctionnaires placés sous l’autorité du Directeur conservent leur statut d’agents de ladite Administration </a:t>
            </a:r>
            <a:r>
              <a:rPr lang="fr-FR" i="1" dirty="0"/>
              <a:t>(prise en charge, carrière, traitement, émoluments, indemnités, etc.).</a:t>
            </a:r>
            <a:endParaRPr lang="fr-FR" dirty="0"/>
          </a:p>
          <a:p>
            <a:pPr marL="285750" indent="-285750">
              <a:buFont typeface="Wingdings" pitchFamily="2" charset="2"/>
              <a:buChar char="Ø"/>
            </a:pPr>
            <a:r>
              <a:rPr lang="fr-FR" dirty="0"/>
              <a:t>A ce titre, ils peuvent y occuper, cumulativement, des fonctions compatibles avec celle du BRLR et bénéficier des avantages y afférents. </a:t>
            </a:r>
          </a:p>
          <a:p>
            <a:r>
              <a:rPr lang="fr-FR" dirty="0"/>
              <a:t> </a:t>
            </a:r>
          </a:p>
          <a:p>
            <a:r>
              <a:rPr lang="fr-FR" b="1" u="sng" dirty="0"/>
              <a:t>Article 19</a:t>
            </a:r>
            <a:r>
              <a:rPr lang="fr-FR" b="1" dirty="0"/>
              <a:t> : </a:t>
            </a:r>
            <a:r>
              <a:rPr lang="fr-FR" dirty="0"/>
              <a:t>Les salaires, indemnités, frais de subsistance ou de déménagement, de déplacement ou autres liés à la mise à disposition d'un fonctionnaire ne sont pris en charge ni par l'OMD ni par le BRLR, mais par son Administration d'origine.</a:t>
            </a:r>
          </a:p>
        </p:txBody>
      </p:sp>
    </p:spTree>
    <p:extLst>
      <p:ext uri="{BB962C8B-B14F-4D97-AF65-F5344CB8AC3E}">
        <p14:creationId xmlns:p14="http://schemas.microsoft.com/office/powerpoint/2010/main" val="1918721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56507" y="1293788"/>
            <a:ext cx="8430985" cy="2585323"/>
          </a:xfrm>
          <a:prstGeom prst="rect">
            <a:avLst/>
          </a:prstGeom>
        </p:spPr>
        <p:txBody>
          <a:bodyPr wrap="square">
            <a:spAutoFit/>
          </a:bodyPr>
          <a:lstStyle/>
          <a:p>
            <a:r>
              <a:rPr lang="fr-FR" b="1" u="sng" dirty="0"/>
              <a:t>Article 20</a:t>
            </a:r>
            <a:r>
              <a:rPr lang="fr-FR" b="1" dirty="0"/>
              <a:t> : </a:t>
            </a:r>
            <a:r>
              <a:rPr lang="fr-FR" dirty="0"/>
              <a:t>L'administration hôte assume les dépenses encourues pour la création et le fonctionnèrent du BRLR (coût des équipements techniques, frais de communication et de production des publications, autres frais de fonctionnement…).</a:t>
            </a:r>
          </a:p>
          <a:p>
            <a:r>
              <a:rPr lang="fr-FR" dirty="0"/>
              <a:t> </a:t>
            </a:r>
          </a:p>
          <a:p>
            <a:r>
              <a:rPr lang="fr-FR" b="1" u="sng" dirty="0"/>
              <a:t>Article 21</a:t>
            </a:r>
            <a:r>
              <a:rPr lang="fr-FR" b="1" dirty="0"/>
              <a:t> :</a:t>
            </a:r>
            <a:r>
              <a:rPr lang="fr-FR" dirty="0"/>
              <a:t> l'OMD prend en charge les missions effectuées au nom du Secrétariat, en collaboration avec le BRLR.</a:t>
            </a:r>
          </a:p>
          <a:p>
            <a:endParaRPr lang="fr-FR" dirty="0"/>
          </a:p>
          <a:p>
            <a:r>
              <a:rPr lang="fr-FR" b="1" u="sng" dirty="0"/>
              <a:t>Article 22 </a:t>
            </a:r>
            <a:r>
              <a:rPr lang="fr-FR" b="1" dirty="0"/>
              <a:t>: </a:t>
            </a:r>
            <a:r>
              <a:rPr lang="fr-FR" dirty="0"/>
              <a:t>La présente décision entre en vigueur à la date de sa signature.</a:t>
            </a:r>
          </a:p>
          <a:p>
            <a:endParaRPr lang="fr-FR" dirty="0"/>
          </a:p>
        </p:txBody>
      </p:sp>
    </p:spTree>
    <p:extLst>
      <p:ext uri="{BB962C8B-B14F-4D97-AF65-F5344CB8AC3E}">
        <p14:creationId xmlns:p14="http://schemas.microsoft.com/office/powerpoint/2010/main" val="104546250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1318</Words>
  <Application>Microsoft Macintosh PowerPoint</Application>
  <PresentationFormat>Affichage à l'écran (4:3)</PresentationFormat>
  <Paragraphs>102</Paragraphs>
  <Slides>11</Slides>
  <Notes>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11</vt:i4>
      </vt:variant>
    </vt:vector>
  </HeadingPairs>
  <TitlesOfParts>
    <vt:vector size="18" baseType="lpstr">
      <vt:lpstr>American Typewriter Condensed</vt:lpstr>
      <vt:lpstr>Arial</vt:lpstr>
      <vt:lpstr>Arial Black</vt:lpstr>
      <vt:lpstr>Calibri</vt:lpstr>
      <vt:lpstr>Calibri Light</vt:lpstr>
      <vt:lpstr>Wingdings</vt:lpstr>
      <vt:lpstr>Thème Office</vt:lpstr>
      <vt:lpstr>24ème REUNION DU COMITE DES EXPERTS DE LA CONFERENCE DES DIRECTEURS GENERAUX DES DOUANES DE LA REGION AOC</vt:lpstr>
      <vt:lpstr>PLAN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11ème REUNION CONJOINTE DES CN DES BRLR AO ET AC</dc:title>
  <dc:creator>Birame Sidy KANE</dc:creator>
  <cp:lastModifiedBy>Birame Sidy KANE</cp:lastModifiedBy>
  <cp:revision>9</cp:revision>
  <dcterms:created xsi:type="dcterms:W3CDTF">2021-01-07T16:00:36Z</dcterms:created>
  <dcterms:modified xsi:type="dcterms:W3CDTF">2021-04-12T19:48:18Z</dcterms:modified>
</cp:coreProperties>
</file>